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88" r:id="rId4"/>
    <p:sldId id="258" r:id="rId5"/>
    <p:sldId id="259" r:id="rId6"/>
    <p:sldId id="260" r:id="rId7"/>
    <p:sldId id="261" r:id="rId8"/>
    <p:sldId id="266" r:id="rId9"/>
    <p:sldId id="289" r:id="rId10"/>
    <p:sldId id="263" r:id="rId11"/>
    <p:sldId id="264" r:id="rId12"/>
    <p:sldId id="265"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5" r:id="rId28"/>
    <p:sldId id="28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9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832" y="-104"/>
      </p:cViewPr>
      <p:guideLst>
        <p:guide orient="horz" pos="219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A0AD1C7-8EF8-447C-AD26-106A9E188C07}" type="datetimeFigureOut">
              <a:rPr lang="en-US" smtClean="0"/>
              <a:t>1/27/17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E1DC60E-D9DD-4332-BF00-7AE52DFD5E3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0AD1C7-8EF8-447C-AD26-106A9E188C07}"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C60E-D9DD-4332-BF00-7AE52DFD5E3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A0AD1C7-8EF8-447C-AD26-106A9E188C07}" type="datetimeFigureOut">
              <a:rPr lang="en-US" smtClean="0"/>
              <a:t>1/27/17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E1DC60E-D9DD-4332-BF00-7AE52DFD5E3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A0AD1C7-8EF8-447C-AD26-106A9E188C07}" type="datetimeFigureOut">
              <a:rPr lang="en-US" smtClean="0"/>
              <a:t>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E1DC60E-D9DD-4332-BF00-7AE52DFD5E32}"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AA0AD1C7-8EF8-447C-AD26-106A9E188C07}" type="datetimeFigureOut">
              <a:rPr lang="en-US" smtClean="0"/>
              <a:t>1/27/17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E1DC60E-D9DD-4332-BF00-7AE52DFD5E32}"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AA0AD1C7-8EF8-447C-AD26-106A9E188C07}" type="datetimeFigureOut">
              <a:rPr lang="en-US" smtClean="0"/>
              <a:t>1/27/17</a:t>
            </a:fld>
            <a:endParaRPr lang="en-US"/>
          </a:p>
        </p:txBody>
      </p:sp>
      <p:sp>
        <p:nvSpPr>
          <p:cNvPr id="10" name="Slide Number Placeholder 9"/>
          <p:cNvSpPr>
            <a:spLocks noGrp="1"/>
          </p:cNvSpPr>
          <p:nvPr>
            <p:ph type="sldNum" sz="quarter" idx="16"/>
          </p:nvPr>
        </p:nvSpPr>
        <p:spPr/>
        <p:txBody>
          <a:bodyPr rtlCol="0"/>
          <a:lstStyle/>
          <a:p>
            <a:fld id="{3E1DC60E-D9DD-4332-BF00-7AE52DFD5E32}"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AA0AD1C7-8EF8-447C-AD26-106A9E188C07}" type="datetimeFigureOut">
              <a:rPr lang="en-US" smtClean="0"/>
              <a:t>1/27/17</a:t>
            </a:fld>
            <a:endParaRPr lang="en-US"/>
          </a:p>
        </p:txBody>
      </p:sp>
      <p:sp>
        <p:nvSpPr>
          <p:cNvPr id="12" name="Slide Number Placeholder 11"/>
          <p:cNvSpPr>
            <a:spLocks noGrp="1"/>
          </p:cNvSpPr>
          <p:nvPr>
            <p:ph type="sldNum" sz="quarter" idx="16"/>
          </p:nvPr>
        </p:nvSpPr>
        <p:spPr/>
        <p:txBody>
          <a:bodyPr rtlCol="0"/>
          <a:lstStyle/>
          <a:p>
            <a:fld id="{3E1DC60E-D9DD-4332-BF00-7AE52DFD5E32}"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A0AD1C7-8EF8-447C-AD26-106A9E188C07}" type="datetimeFigureOut">
              <a:rPr lang="en-US" smtClean="0"/>
              <a:t>1/27/17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E1DC60E-D9DD-4332-BF00-7AE52DFD5E3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AD1C7-8EF8-447C-AD26-106A9E188C07}" type="datetimeFigureOut">
              <a:rPr lang="en-US" smtClean="0"/>
              <a:t>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E1DC60E-D9DD-4332-BF00-7AE52DFD5E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AA0AD1C7-8EF8-447C-AD26-106A9E188C07}" type="datetimeFigureOut">
              <a:rPr lang="en-US" smtClean="0"/>
              <a:t>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E1DC60E-D9DD-4332-BF00-7AE52DFD5E32}"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A0AD1C7-8EF8-447C-AD26-106A9E188C07}" type="datetimeFigureOut">
              <a:rPr lang="en-US" smtClean="0"/>
              <a:t>1/27/17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E1DC60E-D9DD-4332-BF00-7AE52DFD5E32}"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A0AD1C7-8EF8-447C-AD26-106A9E188C07}" type="datetimeFigureOut">
              <a:rPr lang="en-US" smtClean="0"/>
              <a:t>1/27/17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E1DC60E-D9DD-4332-BF00-7AE52DFD5E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panose="05000000000000000000"/>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panose="05020102010507070707"/>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70" y="380365"/>
            <a:ext cx="8277225" cy="4448810"/>
          </a:xfrm>
        </p:spPr>
        <p:txBody>
          <a:bodyPr>
            <a:normAutofit/>
          </a:bodyPr>
          <a:lstStyle/>
          <a:p>
            <a:r>
              <a:rPr lang="en-US" sz="3200" b="1" dirty="0"/>
              <a:t>Nasogastric Tube Insertion and Feeding</a:t>
            </a:r>
            <a:br>
              <a:rPr lang="en-US" sz="3200" b="1" dirty="0"/>
            </a:br>
            <a:r>
              <a:rPr lang="en-US" sz="3200" b="1" dirty="0"/>
              <a:t/>
            </a:r>
            <a:br>
              <a:rPr lang="en-US" sz="3200" b="1" dirty="0"/>
            </a:br>
            <a:r>
              <a:rPr lang="en-US" sz="3200" b="1" cap="none" dirty="0">
                <a:effectLst/>
              </a:rPr>
              <a:t>A nasogastric tube is a narrow bore tube passed into the stomach via the nose. It is used for short- or medium-term nutritional support, and also for aspiration of stomach contents</a:t>
            </a:r>
            <a:endParaRPr lang="en-US" sz="3200" b="1" dirty="0">
              <a:effectLst/>
            </a:endParaRPr>
          </a:p>
        </p:txBody>
      </p:sp>
      <p:sp>
        <p:nvSpPr>
          <p:cNvPr id="4" name="TextBox 3"/>
          <p:cNvSpPr txBox="1"/>
          <p:nvPr/>
        </p:nvSpPr>
        <p:spPr>
          <a:xfrm>
            <a:off x="2362200" y="6019800"/>
            <a:ext cx="6400800" cy="640080"/>
          </a:xfrm>
          <a:prstGeom prst="rect">
            <a:avLst/>
          </a:prstGeom>
          <a:noFill/>
        </p:spPr>
        <p:txBody>
          <a:bodyPr wrap="square" rtlCol="0">
            <a:spAutoFit/>
          </a:bodyPr>
          <a:lstStyle/>
          <a:p>
            <a:r>
              <a:rPr lang="en-US" sz="3600" b="1" dirty="0">
                <a:solidFill>
                  <a:srgbClr val="002060"/>
                </a:solidFill>
              </a:rPr>
              <a:t>SKHMC-SDCCP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EQUIPMENT REQUIRED FOR NGT INSERTION PROCESS:</a:t>
            </a:r>
            <a:endParaRPr lang="en-US" dirty="0"/>
          </a:p>
        </p:txBody>
      </p:sp>
      <p:sp>
        <p:nvSpPr>
          <p:cNvPr id="3" name="Content Placeholder 2"/>
          <p:cNvSpPr>
            <a:spLocks noGrp="1"/>
          </p:cNvSpPr>
          <p:nvPr>
            <p:ph sz="quarter" idx="1"/>
          </p:nvPr>
        </p:nvSpPr>
        <p:spPr/>
        <p:txBody>
          <a:bodyPr>
            <a:normAutofit fontScale="92500" lnSpcReduction="20000"/>
          </a:bodyPr>
          <a:lstStyle/>
          <a:p>
            <a:pPr lvl="0"/>
            <a:r>
              <a:rPr lang="en-US" sz="3200" dirty="0"/>
              <a:t>Penlight / torch</a:t>
            </a:r>
          </a:p>
          <a:p>
            <a:pPr lvl="0"/>
            <a:r>
              <a:rPr lang="en-US" sz="3200" dirty="0"/>
              <a:t>NGT (Consider duration of use &amp; why tube needed e.g. gastric drainage, feeding or medication)</a:t>
            </a:r>
          </a:p>
          <a:p>
            <a:pPr lvl="0"/>
            <a:r>
              <a:rPr lang="en-US" sz="3200" dirty="0"/>
              <a:t>Glass of water (only if the patient is not Nil by mouth / fasting) &amp; straw.</a:t>
            </a:r>
          </a:p>
          <a:p>
            <a:pPr>
              <a:buNone/>
            </a:pPr>
            <a:endParaRPr lang="en-US" b="1" dirty="0"/>
          </a:p>
          <a:p>
            <a:pPr>
              <a:buNone/>
            </a:pPr>
            <a:r>
              <a:rPr lang="en-US" b="1" dirty="0"/>
              <a:t>Additional equipment which may be required:</a:t>
            </a:r>
            <a:endParaRPr lang="en-US" dirty="0"/>
          </a:p>
          <a:p>
            <a:pPr lvl="0"/>
            <a:r>
              <a:rPr lang="en-US" dirty="0"/>
              <a:t>Local anesthetic if prescribed on MR810</a:t>
            </a:r>
          </a:p>
          <a:p>
            <a:r>
              <a:rPr lang="en-US" dirty="0"/>
              <a:t>Spigot, specimen container and Laboratory request form.</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fontScale="90000"/>
          </a:bodyPr>
          <a:lstStyle/>
          <a:p>
            <a:r>
              <a:rPr lang="en-US" b="1" dirty="0"/>
              <a:t>PROCEDURE- NASOGASTIC INSERTION  :</a:t>
            </a:r>
            <a:endParaRPr lang="en-US" dirty="0"/>
          </a:p>
        </p:txBody>
      </p:sp>
      <p:sp>
        <p:nvSpPr>
          <p:cNvPr id="3" name="Content Placeholder 2"/>
          <p:cNvSpPr>
            <a:spLocks noGrp="1"/>
          </p:cNvSpPr>
          <p:nvPr>
            <p:ph sz="quarter" idx="1"/>
          </p:nvPr>
        </p:nvSpPr>
        <p:spPr>
          <a:xfrm>
            <a:off x="0" y="1828800"/>
            <a:ext cx="8915400" cy="4800600"/>
          </a:xfrm>
        </p:spPr>
        <p:txBody>
          <a:bodyPr>
            <a:normAutofit fontScale="92500" lnSpcReduction="10000"/>
          </a:bodyPr>
          <a:lstStyle/>
          <a:p>
            <a:pPr lvl="0"/>
            <a:r>
              <a:rPr lang="en-US" dirty="0"/>
              <a:t>Wash hand thoroughly</a:t>
            </a:r>
          </a:p>
          <a:p>
            <a:pPr lvl="0"/>
            <a:r>
              <a:rPr lang="en-US" dirty="0"/>
              <a:t>Measure distance of tube from tip of </a:t>
            </a:r>
          </a:p>
          <a:p>
            <a:pPr lvl="0">
              <a:buNone/>
            </a:pPr>
            <a:r>
              <a:rPr lang="en-US" dirty="0"/>
              <a:t>patient’s ear lobe to nose to tipoff </a:t>
            </a:r>
            <a:r>
              <a:rPr lang="en-US" dirty="0" err="1"/>
              <a:t>xiphoid</a:t>
            </a:r>
            <a:r>
              <a:rPr lang="en-US" dirty="0"/>
              <a:t> process.</a:t>
            </a:r>
          </a:p>
          <a:p>
            <a:pPr lvl="0"/>
            <a:r>
              <a:rPr lang="en-US" dirty="0"/>
              <a:t>Mark the distance of the tube</a:t>
            </a:r>
          </a:p>
          <a:p>
            <a:pPr lvl="0"/>
            <a:r>
              <a:rPr lang="en-US" dirty="0"/>
              <a:t> Lubricate the tube of about 6 to 8 inches with the lubricant using a rag pieces or a paper square.</a:t>
            </a:r>
          </a:p>
          <a:p>
            <a:pPr lvl="0"/>
            <a:r>
              <a:rPr lang="en-US" dirty="0"/>
              <a:t>Hold the tube coiled in the right hand introduces the tip into the left nostril.</a:t>
            </a:r>
          </a:p>
          <a:p>
            <a:pPr lvl="0"/>
            <a:r>
              <a:rPr lang="en-US" dirty="0"/>
              <a:t>Pass the tube gently but quickly backwards momentary resistance may occur as the tube is passed into the </a:t>
            </a:r>
            <a:r>
              <a:rPr lang="en-US" dirty="0" err="1"/>
              <a:t>naso</a:t>
            </a:r>
            <a:r>
              <a:rPr lang="en-US" dirty="0"/>
              <a:t>-pharynx.</a:t>
            </a:r>
          </a:p>
          <a:p>
            <a:endParaRPr lang="en-US" dirty="0"/>
          </a:p>
        </p:txBody>
      </p:sp>
      <p:pic>
        <p:nvPicPr>
          <p:cNvPr id="4" name="Picture 2"/>
          <p:cNvPicPr>
            <a:picLocks noChangeAspect="1" noChangeArrowheads="1"/>
          </p:cNvPicPr>
          <p:nvPr/>
        </p:nvPicPr>
        <p:blipFill>
          <a:blip r:embed="rId2"/>
          <a:srcRect/>
          <a:stretch>
            <a:fillRect/>
          </a:stretch>
        </p:blipFill>
        <p:spPr bwMode="auto">
          <a:xfrm>
            <a:off x="6172201" y="838199"/>
            <a:ext cx="2971800" cy="199550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PROCEDURE- NASOGASTIC INSERTION  :</a:t>
            </a:r>
            <a:endParaRPr lang="en-US" dirty="0"/>
          </a:p>
        </p:txBody>
      </p:sp>
      <p:sp>
        <p:nvSpPr>
          <p:cNvPr id="3" name="Content Placeholder 2"/>
          <p:cNvSpPr>
            <a:spLocks noGrp="1"/>
          </p:cNvSpPr>
          <p:nvPr>
            <p:ph sz="quarter" idx="1"/>
          </p:nvPr>
        </p:nvSpPr>
        <p:spPr>
          <a:xfrm>
            <a:off x="0" y="1600200"/>
            <a:ext cx="8766048" cy="4495800"/>
          </a:xfrm>
        </p:spPr>
        <p:txBody>
          <a:bodyPr/>
          <a:lstStyle/>
          <a:p>
            <a:pPr lvl="0"/>
            <a:r>
              <a:rPr lang="en-US" dirty="0"/>
              <a:t>When the tube reaches to pharynx the patient may gag. Allow him to rest for a movement.</a:t>
            </a:r>
          </a:p>
          <a:p>
            <a:pPr lvl="0"/>
            <a:r>
              <a:rPr lang="en-US" dirty="0"/>
              <a:t>Have the patient take the sips of water on command advance the tube 3-4 inches each time swallows.</a:t>
            </a:r>
          </a:p>
          <a:p>
            <a:pPr lvl="0"/>
            <a:r>
              <a:rPr lang="en-US" dirty="0"/>
              <a:t>Make sure tube is in stomach.</a:t>
            </a:r>
          </a:p>
          <a:p>
            <a:pPr lvl="0"/>
            <a:r>
              <a:rPr lang="en-US" dirty="0"/>
              <a:t>Once location of NG tube insured close other end of tube with spigot, secure tube on nose using adhesive in ‘T’ or butterfly.</a:t>
            </a:r>
          </a:p>
          <a:p>
            <a:endParaRPr lang="en-US" dirty="0"/>
          </a:p>
        </p:txBody>
      </p:sp>
      <p:pic>
        <p:nvPicPr>
          <p:cNvPr id="6146" name="Picture 2"/>
          <p:cNvPicPr>
            <a:picLocks noChangeAspect="1" noChangeArrowheads="1"/>
          </p:cNvPicPr>
          <p:nvPr/>
        </p:nvPicPr>
        <p:blipFill>
          <a:blip r:embed="rId2"/>
          <a:srcRect/>
          <a:stretch>
            <a:fillRect/>
          </a:stretch>
        </p:blipFill>
        <p:spPr bwMode="auto">
          <a:xfrm>
            <a:off x="4191000" y="5029200"/>
            <a:ext cx="4435366" cy="18288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153400" cy="2971800"/>
          </a:xfrm>
        </p:spPr>
        <p:txBody>
          <a:bodyPr>
            <a:normAutofit/>
          </a:bodyPr>
          <a:lstStyle/>
          <a:p>
            <a:pPr algn="ctr"/>
            <a:r>
              <a:rPr lang="en-US" b="1" dirty="0"/>
              <a:t>NASOGASTRIC TUBE FEEDING  (NGT FEEDING)</a:t>
            </a:r>
            <a:r>
              <a:rPr lang="en-US" dirty="0"/>
              <a:t/>
            </a:r>
            <a:br>
              <a:rPr lang="en-US" dirty="0"/>
            </a:br>
            <a:endParaRPr lang="en-US" dirty="0"/>
          </a:p>
        </p:txBody>
      </p:sp>
      <p:pic>
        <p:nvPicPr>
          <p:cNvPr id="7170" name="Picture 2"/>
          <p:cNvPicPr>
            <a:picLocks noChangeAspect="1" noChangeArrowheads="1"/>
          </p:cNvPicPr>
          <p:nvPr/>
        </p:nvPicPr>
        <p:blipFill>
          <a:blip r:embed="rId2"/>
          <a:srcRect/>
          <a:stretch>
            <a:fillRect/>
          </a:stretch>
        </p:blipFill>
        <p:spPr bwMode="auto">
          <a:xfrm>
            <a:off x="4572000" y="0"/>
            <a:ext cx="4572000" cy="253774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a:t>
            </a:r>
          </a:p>
        </p:txBody>
      </p:sp>
      <p:sp>
        <p:nvSpPr>
          <p:cNvPr id="3" name="Content Placeholder 2"/>
          <p:cNvSpPr>
            <a:spLocks noGrp="1"/>
          </p:cNvSpPr>
          <p:nvPr>
            <p:ph sz="quarter" idx="1"/>
          </p:nvPr>
        </p:nvSpPr>
        <p:spPr>
          <a:xfrm>
            <a:off x="612648" y="1600200"/>
            <a:ext cx="8153400" cy="4724400"/>
          </a:xfrm>
        </p:spPr>
        <p:txBody>
          <a:bodyPr>
            <a:noAutofit/>
          </a:bodyPr>
          <a:lstStyle/>
          <a:p>
            <a:pPr>
              <a:buNone/>
            </a:pPr>
            <a:endParaRPr lang="en-US" sz="2200" dirty="0"/>
          </a:p>
          <a:p>
            <a:pPr>
              <a:buNone/>
            </a:pPr>
            <a:r>
              <a:rPr lang="en-US" sz="2200" dirty="0"/>
              <a:t> 	Patients in the hospital, as well as home care settings, often require nutritional supplementation with </a:t>
            </a:r>
            <a:r>
              <a:rPr lang="en-US" sz="2200" dirty="0" err="1"/>
              <a:t>enteral</a:t>
            </a:r>
            <a:r>
              <a:rPr lang="en-US" sz="2200" dirty="0"/>
              <a:t> feeding. </a:t>
            </a:r>
            <a:r>
              <a:rPr lang="en-US" sz="2200" dirty="0" err="1"/>
              <a:t>Enteral</a:t>
            </a:r>
            <a:r>
              <a:rPr lang="en-US" sz="2200" dirty="0"/>
              <a:t> feeding can</a:t>
            </a:r>
          </a:p>
          <a:p>
            <a:pPr>
              <a:buNone/>
            </a:pPr>
            <a:r>
              <a:rPr lang="en-US" sz="2200" dirty="0"/>
              <a:t>	be administered via </a:t>
            </a:r>
            <a:r>
              <a:rPr lang="en-US" sz="2200" dirty="0" err="1"/>
              <a:t>nasogastric</a:t>
            </a:r>
            <a:r>
              <a:rPr lang="en-US" sz="2200" dirty="0"/>
              <a:t>, </a:t>
            </a:r>
            <a:r>
              <a:rPr lang="en-US" sz="2200" dirty="0" err="1"/>
              <a:t>nasoduodenal</a:t>
            </a:r>
            <a:r>
              <a:rPr lang="en-US" sz="2200" dirty="0"/>
              <a:t> and </a:t>
            </a:r>
            <a:r>
              <a:rPr lang="en-US" sz="2200" dirty="0" err="1"/>
              <a:t>nasojejunal</a:t>
            </a:r>
            <a:endParaRPr lang="en-US" sz="2200" dirty="0"/>
          </a:p>
          <a:p>
            <a:pPr>
              <a:buNone/>
            </a:pPr>
            <a:r>
              <a:rPr lang="en-US" sz="2200" dirty="0"/>
              <a:t>	means. The focus of this clinical practice guideline is on the nursing</a:t>
            </a:r>
          </a:p>
          <a:p>
            <a:pPr>
              <a:buNone/>
            </a:pPr>
            <a:r>
              <a:rPr lang="en-US" sz="2200" dirty="0"/>
              <a:t>	management of </a:t>
            </a:r>
            <a:r>
              <a:rPr lang="en-US" sz="2200" dirty="0" err="1"/>
              <a:t>nasogastric</a:t>
            </a:r>
            <a:r>
              <a:rPr lang="en-US" sz="2200" dirty="0"/>
              <a:t> tube feeding.</a:t>
            </a:r>
          </a:p>
          <a:p>
            <a:pPr>
              <a:buNone/>
            </a:pPr>
            <a:r>
              <a:rPr lang="en-US" sz="2200" dirty="0"/>
              <a:t>	</a:t>
            </a:r>
          </a:p>
          <a:p>
            <a:pPr>
              <a:buNone/>
            </a:pPr>
            <a:r>
              <a:rPr lang="en-US" sz="2200" dirty="0"/>
              <a:t>	</a:t>
            </a:r>
            <a:r>
              <a:rPr lang="en-US" sz="2200" dirty="0" err="1"/>
              <a:t>Nasogastric</a:t>
            </a:r>
            <a:r>
              <a:rPr lang="en-US" sz="2200" dirty="0"/>
              <a:t> tube feeding may be accompanied by complications.</a:t>
            </a:r>
          </a:p>
          <a:p>
            <a:pPr>
              <a:buNone/>
            </a:pPr>
            <a:r>
              <a:rPr lang="en-US" sz="2200" dirty="0"/>
              <a:t>	Thus, it is important for the practitioner to be aware of how to prevent</a:t>
            </a:r>
          </a:p>
          <a:p>
            <a:pPr>
              <a:buNone/>
            </a:pPr>
            <a:r>
              <a:rPr lang="en-US" sz="2200" dirty="0"/>
              <a:t>	these complications so that </a:t>
            </a:r>
            <a:r>
              <a:rPr lang="en-US" sz="2200" dirty="0" err="1"/>
              <a:t>nasogastric</a:t>
            </a:r>
            <a:r>
              <a:rPr lang="en-US" sz="2200" dirty="0"/>
              <a:t> tube feeding can be</a:t>
            </a:r>
          </a:p>
          <a:p>
            <a:pPr>
              <a:buNone/>
            </a:pPr>
            <a:r>
              <a:rPr lang="en-US" sz="2200" dirty="0"/>
              <a:t>	administered successfully and safely.</a:t>
            </a:r>
          </a:p>
          <a:p>
            <a:pPr>
              <a:buNone/>
            </a:pPr>
            <a:endParaRPr lang="en-US" sz="2200" b="1" dirty="0"/>
          </a:p>
          <a:p>
            <a:pPr>
              <a:buNone/>
            </a:pPr>
            <a:endParaRPr lang="en-US" sz="2200" dirty="0"/>
          </a:p>
          <a:p>
            <a:pPr>
              <a:buNone/>
            </a:pP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DEFINITION :</a:t>
            </a:r>
            <a:r>
              <a:rPr lang="en-US" dirty="0"/>
              <a:t/>
            </a:r>
            <a:br>
              <a:rPr lang="en-US" dirty="0"/>
            </a:br>
            <a:endParaRPr lang="en-US" dirty="0"/>
          </a:p>
        </p:txBody>
      </p:sp>
      <p:sp>
        <p:nvSpPr>
          <p:cNvPr id="3" name="Content Placeholder 2"/>
          <p:cNvSpPr>
            <a:spLocks noGrp="1"/>
          </p:cNvSpPr>
          <p:nvPr>
            <p:ph sz="quarter" idx="1"/>
          </p:nvPr>
        </p:nvSpPr>
        <p:spPr/>
        <p:txBody>
          <a:bodyPr>
            <a:normAutofit/>
          </a:bodyPr>
          <a:lstStyle/>
          <a:p>
            <a:pPr>
              <a:buNone/>
            </a:pPr>
            <a:endParaRPr lang="en-US" sz="2800" dirty="0"/>
          </a:p>
          <a:p>
            <a:pPr>
              <a:buNone/>
            </a:pPr>
            <a:r>
              <a:rPr lang="en-US" sz="2800" dirty="0"/>
              <a:t>	</a:t>
            </a:r>
            <a:r>
              <a:rPr lang="en-US" sz="2800" dirty="0" err="1"/>
              <a:t>Nasogastric</a:t>
            </a:r>
            <a:r>
              <a:rPr lang="en-US" sz="2800" dirty="0"/>
              <a:t> tube feeding is defined as the delivery of nutrients from the nasal route into the stomach via a feeding tube.</a:t>
            </a:r>
          </a:p>
        </p:txBody>
      </p:sp>
      <p:pic>
        <p:nvPicPr>
          <p:cNvPr id="8194" name="Picture 2"/>
          <p:cNvPicPr>
            <a:picLocks noChangeAspect="1" noChangeArrowheads="1"/>
          </p:cNvPicPr>
          <p:nvPr/>
        </p:nvPicPr>
        <p:blipFill>
          <a:blip r:embed="rId2"/>
          <a:srcRect/>
          <a:stretch>
            <a:fillRect/>
          </a:stretch>
        </p:blipFill>
        <p:spPr bwMode="auto">
          <a:xfrm>
            <a:off x="4724400" y="3124200"/>
            <a:ext cx="3657600" cy="341376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ALGORITHM FOR MANAGEMENT OF NGT FEEDING :</a:t>
            </a:r>
            <a:endParaRPr lang="en-US" dirty="0"/>
          </a:p>
        </p:txBody>
      </p:sp>
      <p:pic>
        <p:nvPicPr>
          <p:cNvPr id="4" name="Content Placeholder 3"/>
          <p:cNvPicPr>
            <a:picLocks noGrp="1"/>
          </p:cNvPicPr>
          <p:nvPr>
            <p:ph sz="quarter" idx="1"/>
          </p:nvPr>
        </p:nvPicPr>
        <p:blipFill>
          <a:blip r:embed="rId2"/>
          <a:srcRect/>
          <a:stretch>
            <a:fillRect/>
          </a:stretch>
        </p:blipFill>
        <p:spPr bwMode="auto">
          <a:xfrm>
            <a:off x="1999266" y="1600200"/>
            <a:ext cx="5380418" cy="4495800"/>
          </a:xfrm>
          <a:prstGeom prst="rect">
            <a:avLst/>
          </a:prstGeom>
          <a:noFill/>
          <a:ln w="9525">
            <a:solidFill>
              <a:schemeClr val="tx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VISUAL CHARACTERISTICS OF FEEDING TUBE ASPIRATES :</a:t>
            </a:r>
            <a:endParaRPr lang="en-US" dirty="0"/>
          </a:p>
        </p:txBody>
      </p:sp>
      <p:sp>
        <p:nvSpPr>
          <p:cNvPr id="5" name="Content Placeholder 4"/>
          <p:cNvSpPr>
            <a:spLocks noGrp="1"/>
          </p:cNvSpPr>
          <p:nvPr>
            <p:ph sz="quarter" idx="1"/>
          </p:nvPr>
        </p:nvSpPr>
        <p:spPr/>
        <p:txBody>
          <a:bodyPr>
            <a:normAutofit/>
          </a:bodyPr>
          <a:lstStyle/>
          <a:p>
            <a:r>
              <a:rPr lang="en-US" sz="2400" dirty="0"/>
              <a:t>Combination of pH and visual characteristics can be helpful in</a:t>
            </a:r>
          </a:p>
          <a:p>
            <a:r>
              <a:rPr lang="en-US" sz="2400" dirty="0"/>
              <a:t>distinguishing between respiratory and gastrointestinal tube position.</a:t>
            </a:r>
          </a:p>
          <a:p>
            <a:r>
              <a:rPr lang="en-US" sz="2400" dirty="0"/>
              <a:t>pH less than 5 indicates gastric placement, whereas a pH more than</a:t>
            </a:r>
          </a:p>
          <a:p>
            <a:r>
              <a:rPr lang="en-US" sz="2400" dirty="0"/>
              <a:t>5 indicates intestinal or respiratory placement.</a:t>
            </a:r>
          </a:p>
        </p:txBody>
      </p:sp>
      <p:pic>
        <p:nvPicPr>
          <p:cNvPr id="6" name="Picture 5"/>
          <p:cNvPicPr/>
          <p:nvPr/>
        </p:nvPicPr>
        <p:blipFill>
          <a:blip r:embed="rId2"/>
          <a:srcRect/>
          <a:stretch>
            <a:fillRect/>
          </a:stretch>
        </p:blipFill>
        <p:spPr bwMode="auto">
          <a:xfrm>
            <a:off x="609600" y="4114800"/>
            <a:ext cx="8153400" cy="251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Frequency in Checking Placement</a:t>
            </a:r>
            <a:endParaRPr lang="en-US" dirty="0"/>
          </a:p>
        </p:txBody>
      </p:sp>
      <p:sp>
        <p:nvSpPr>
          <p:cNvPr id="3" name="Content Placeholder 2"/>
          <p:cNvSpPr>
            <a:spLocks noGrp="1"/>
          </p:cNvSpPr>
          <p:nvPr>
            <p:ph sz="quarter" idx="1"/>
          </p:nvPr>
        </p:nvSpPr>
        <p:spPr/>
        <p:txBody>
          <a:bodyPr>
            <a:normAutofit fontScale="92500"/>
          </a:bodyPr>
          <a:lstStyle/>
          <a:p>
            <a:r>
              <a:rPr lang="en-US" dirty="0"/>
              <a:t>Mark the intersection where the </a:t>
            </a:r>
            <a:r>
              <a:rPr lang="en-US" dirty="0" err="1"/>
              <a:t>nasogastric</a:t>
            </a:r>
            <a:r>
              <a:rPr lang="en-US" dirty="0"/>
              <a:t> tube enters the nostril, use this marking to check the tube placement:</a:t>
            </a:r>
          </a:p>
          <a:p>
            <a:pPr lvl="0"/>
            <a:r>
              <a:rPr lang="en-US" dirty="0"/>
              <a:t>after initial insertion, before each intermittent feeding, and at Every 8-hourly during continuous feedings.</a:t>
            </a:r>
          </a:p>
          <a:p>
            <a:pPr lvl="0"/>
            <a:r>
              <a:rPr lang="en-US" dirty="0"/>
              <a:t>If patients complain of discomfort, coughing, retching or</a:t>
            </a:r>
          </a:p>
          <a:p>
            <a:pPr lvl="0"/>
            <a:r>
              <a:rPr lang="en-US" dirty="0"/>
              <a:t>Vomiting and show sudden signs of respiratory difficulties.</a:t>
            </a:r>
          </a:p>
          <a:p>
            <a:pPr lvl="0"/>
            <a:r>
              <a:rPr lang="en-US" dirty="0"/>
              <a:t>If the visible part of the tube changes in the length.</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Maintaining Tube Patency :</a:t>
            </a:r>
            <a:endParaRPr lang="en-US" dirty="0"/>
          </a:p>
        </p:txBody>
      </p:sp>
      <p:sp>
        <p:nvSpPr>
          <p:cNvPr id="3" name="Content Placeholder 2"/>
          <p:cNvSpPr>
            <a:spLocks noGrp="1"/>
          </p:cNvSpPr>
          <p:nvPr>
            <p:ph sz="quarter" idx="1"/>
          </p:nvPr>
        </p:nvSpPr>
        <p:spPr/>
        <p:txBody>
          <a:bodyPr/>
          <a:lstStyle/>
          <a:p>
            <a:r>
              <a:rPr lang="en-US" dirty="0"/>
              <a:t>Flush feeding tubes with 30 ml of water before and after intermittent feeding, every 4-hourly during continuous feeding and after checking for gastric residuals. More frequent flushing might be ordered according to patient’s condition.</a:t>
            </a:r>
          </a:p>
          <a:p>
            <a:r>
              <a:rPr lang="en-US" dirty="0"/>
              <a:t>• Flush feeding tube before and after administration of each Medicine and after checking for residual.</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t>
            </a:r>
          </a:p>
        </p:txBody>
      </p:sp>
      <p:sp>
        <p:nvSpPr>
          <p:cNvPr id="3" name="Content Placeholder 2"/>
          <p:cNvSpPr>
            <a:spLocks noGrp="1"/>
          </p:cNvSpPr>
          <p:nvPr>
            <p:ph sz="quarter" idx="1"/>
          </p:nvPr>
        </p:nvSpPr>
        <p:spPr/>
        <p:txBody>
          <a:bodyPr>
            <a:normAutofit fontScale="92500" lnSpcReduction="10000"/>
          </a:bodyPr>
          <a:lstStyle/>
          <a:p>
            <a:r>
              <a:rPr lang="en-US" dirty="0" err="1"/>
              <a:t>Nasogastric</a:t>
            </a:r>
            <a:r>
              <a:rPr lang="en-US" dirty="0"/>
              <a:t> tube feeding is common practice and many tubes are inserted daily without incident.  However, there is a small risk that the tube can become misplaced into the lungs during insertion, or move out of the stomach at a later stage .  </a:t>
            </a:r>
          </a:p>
          <a:p>
            <a:r>
              <a:rPr lang="en-US" dirty="0"/>
              <a:t>Auscultation must not be used to check correct </a:t>
            </a:r>
            <a:r>
              <a:rPr lang="en-US" dirty="0" err="1"/>
              <a:t>nasogastric</a:t>
            </a:r>
            <a:r>
              <a:rPr lang="en-US" dirty="0"/>
              <a:t> tube (NGT) placement as studies have shown this method to be inaccurate.  NG tubes should be aspirated and the tube position confirmed using pH indicator strips that are CE marked and intended for use on human gastric aspirate.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PREPARATION OF FORMULA FEEDS AND DELIVERY SYSTEM :</a:t>
            </a:r>
            <a:endParaRPr lang="en-US" dirty="0"/>
          </a:p>
        </p:txBody>
      </p:sp>
      <p:sp>
        <p:nvSpPr>
          <p:cNvPr id="3" name="Content Placeholder 2"/>
          <p:cNvSpPr>
            <a:spLocks noGrp="1"/>
          </p:cNvSpPr>
          <p:nvPr>
            <p:ph sz="quarter" idx="1"/>
          </p:nvPr>
        </p:nvSpPr>
        <p:spPr>
          <a:xfrm>
            <a:off x="0" y="1524000"/>
            <a:ext cx="8153400" cy="4876800"/>
          </a:xfrm>
        </p:spPr>
        <p:txBody>
          <a:bodyPr>
            <a:normAutofit fontScale="77500" lnSpcReduction="20000"/>
          </a:bodyPr>
          <a:lstStyle/>
          <a:p>
            <a:r>
              <a:rPr lang="en-US" dirty="0"/>
              <a:t>Wash hands before preparing and handling delivery sets.</a:t>
            </a:r>
          </a:p>
          <a:p>
            <a:r>
              <a:rPr lang="en-US" dirty="0"/>
              <a:t>• Use mask if handler has a cold, sore throat or upper respiratory</a:t>
            </a:r>
          </a:p>
          <a:p>
            <a:r>
              <a:rPr lang="en-US" dirty="0"/>
              <a:t>tract infection.</a:t>
            </a:r>
          </a:p>
          <a:p>
            <a:r>
              <a:rPr lang="en-US" dirty="0"/>
              <a:t>• Use clean technique when handling the feeding system. Limit the</a:t>
            </a:r>
          </a:p>
          <a:p>
            <a:r>
              <a:rPr lang="en-US" dirty="0"/>
              <a:t>hang time of the formula to:</a:t>
            </a:r>
          </a:p>
          <a:p>
            <a:r>
              <a:rPr lang="en-US" dirty="0"/>
              <a:t>• 4 hours for powdered, reconstituted formula and </a:t>
            </a:r>
            <a:r>
              <a:rPr lang="en-US" dirty="0" err="1"/>
              <a:t>enteral</a:t>
            </a:r>
            <a:endParaRPr lang="en-US" dirty="0"/>
          </a:p>
          <a:p>
            <a:r>
              <a:rPr lang="en-US" dirty="0"/>
              <a:t>nutrition formula with additives</a:t>
            </a:r>
          </a:p>
          <a:p>
            <a:r>
              <a:rPr lang="en-US" dirty="0"/>
              <a:t>• 8 hours for sterile, decanted formula in open system</a:t>
            </a:r>
          </a:p>
          <a:p>
            <a:r>
              <a:rPr lang="en-US" dirty="0"/>
              <a:t>• 24–48 hours per manufacturer’s guidelines for closed-system</a:t>
            </a:r>
          </a:p>
          <a:p>
            <a:r>
              <a:rPr lang="en-US" dirty="0" err="1"/>
              <a:t>enteral</a:t>
            </a:r>
            <a:r>
              <a:rPr lang="en-US" dirty="0"/>
              <a:t> nutrition formula</a:t>
            </a:r>
          </a:p>
          <a:p>
            <a:r>
              <a:rPr lang="en-US" dirty="0"/>
              <a:t>• Use pre-prepared feeds for </a:t>
            </a:r>
            <a:r>
              <a:rPr lang="en-US" dirty="0" err="1"/>
              <a:t>enteral</a:t>
            </a:r>
            <a:r>
              <a:rPr lang="en-US" dirty="0"/>
              <a:t> feeding.</a:t>
            </a:r>
          </a:p>
          <a:p>
            <a:r>
              <a:rPr lang="en-US" dirty="0"/>
              <a:t>• Initiate all formulas at full strength.</a:t>
            </a:r>
          </a:p>
          <a:p>
            <a:endParaRPr lang="en-US" dirty="0"/>
          </a:p>
        </p:txBody>
      </p:sp>
      <p:pic>
        <p:nvPicPr>
          <p:cNvPr id="9218" name="Picture 2"/>
          <p:cNvPicPr>
            <a:picLocks noChangeAspect="1" noChangeArrowheads="1"/>
          </p:cNvPicPr>
          <p:nvPr/>
        </p:nvPicPr>
        <p:blipFill>
          <a:blip r:embed="rId2"/>
          <a:srcRect/>
          <a:stretch>
            <a:fillRect/>
          </a:stretch>
        </p:blipFill>
        <p:spPr bwMode="auto">
          <a:xfrm>
            <a:off x="5791200" y="4712677"/>
            <a:ext cx="3352800" cy="214532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FEEDING POSITION :</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a:t>The patient should be placed at a semi-recumbent position or elevated to an angle of at least 30o during and after feeding for at least one hour.</a:t>
            </a:r>
          </a:p>
          <a:p>
            <a:endParaRPr lang="en-US" dirty="0"/>
          </a:p>
          <a:p>
            <a:r>
              <a:rPr lang="en-US" dirty="0"/>
              <a:t>Elevation of the head of bed at least 300 during tube feeding decreases the risk of aspiration of gastric content.</a:t>
            </a:r>
          </a:p>
          <a:p>
            <a:endParaRPr lang="en-US" dirty="0"/>
          </a:p>
          <a:p>
            <a:r>
              <a:rPr lang="en-US" dirty="0"/>
              <a:t>Gravity reduces the likelihood of regurgitation of gastric contents from the distended stomach. There is evidence that a sustained supine position (with the head of the bed flat) increases gastro esophageal reflux (GER) and the probability for aspiration.</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FEEDING :</a:t>
            </a:r>
            <a:endParaRPr lang="en-US" dirty="0"/>
          </a:p>
        </p:txBody>
      </p:sp>
      <p:sp>
        <p:nvSpPr>
          <p:cNvPr id="3" name="Content Placeholder 2"/>
          <p:cNvSpPr>
            <a:spLocks noGrp="1"/>
          </p:cNvSpPr>
          <p:nvPr>
            <p:ph sz="quarter" idx="1"/>
          </p:nvPr>
        </p:nvSpPr>
        <p:spPr>
          <a:xfrm>
            <a:off x="0" y="1219200"/>
            <a:ext cx="8302752" cy="2057400"/>
          </a:xfrm>
        </p:spPr>
        <p:txBody>
          <a:bodyPr>
            <a:normAutofit/>
          </a:bodyPr>
          <a:lstStyle/>
          <a:p>
            <a:pPr>
              <a:buNone/>
            </a:pPr>
            <a:r>
              <a:rPr lang="en-US" b="1" dirty="0"/>
              <a:t>Bolus Feeding :</a:t>
            </a:r>
            <a:endParaRPr lang="en-US" dirty="0"/>
          </a:p>
          <a:p>
            <a:r>
              <a:rPr lang="en-US" dirty="0"/>
              <a:t>The total volume of feeds administered should not exceed 400ml during each bolus feed.</a:t>
            </a:r>
          </a:p>
        </p:txBody>
      </p:sp>
      <p:pic>
        <p:nvPicPr>
          <p:cNvPr id="10242" name="Picture 2"/>
          <p:cNvPicPr>
            <a:picLocks noChangeAspect="1" noChangeArrowheads="1"/>
          </p:cNvPicPr>
          <p:nvPr/>
        </p:nvPicPr>
        <p:blipFill>
          <a:blip r:embed="rId2"/>
          <a:srcRect/>
          <a:stretch>
            <a:fillRect/>
          </a:stretch>
        </p:blipFill>
        <p:spPr bwMode="auto">
          <a:xfrm>
            <a:off x="5248275" y="3448050"/>
            <a:ext cx="3895725" cy="3409950"/>
          </a:xfrm>
          <a:prstGeom prst="rect">
            <a:avLst/>
          </a:prstGeom>
          <a:noFill/>
          <a:ln w="9525">
            <a:noFill/>
            <a:miter lim="800000"/>
            <a:headEnd/>
            <a:tailEnd/>
          </a:ln>
          <a:effectLst/>
        </p:spPr>
      </p:pic>
      <p:sp>
        <p:nvSpPr>
          <p:cNvPr id="5" name="Content Placeholder 2"/>
          <p:cNvSpPr txBox="1"/>
          <p:nvPr/>
        </p:nvSpPr>
        <p:spPr>
          <a:xfrm>
            <a:off x="0" y="2971800"/>
            <a:ext cx="5105400" cy="3886200"/>
          </a:xfrm>
          <a:prstGeom prst="rect">
            <a:avLst/>
          </a:prstGeom>
        </p:spPr>
        <p:txBody>
          <a:bodyPr vert="horz">
            <a:normAutofit fontScale="92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r>
              <a:rPr kumimoji="0" lang="en-US" sz="2900" b="0" i="0" u="none" strike="noStrike" kern="1200" cap="none" spc="0" normalizeH="0" baseline="0" noProof="0" dirty="0">
                <a:ln>
                  <a:noFill/>
                </a:ln>
                <a:solidFill>
                  <a:schemeClr val="tx1"/>
                </a:solidFill>
                <a:effectLst/>
                <a:uLnTx/>
                <a:uFillTx/>
                <a:latin typeface="+mn-lt"/>
                <a:ea typeface="+mn-ea"/>
                <a:cs typeface="+mn-cs"/>
              </a:rPr>
              <a:t>Both the speed and volume with which formula is delivered has an impact on </a:t>
            </a:r>
            <a:r>
              <a:rPr kumimoji="0" lang="en-US" sz="2900" b="0" i="0" u="none" strike="noStrike" kern="1200" cap="none" spc="0" normalizeH="0" baseline="0" noProof="0" dirty="0" err="1">
                <a:ln>
                  <a:noFill/>
                </a:ln>
                <a:solidFill>
                  <a:schemeClr val="tx1"/>
                </a:solidFill>
                <a:effectLst/>
                <a:uLnTx/>
                <a:uFillTx/>
                <a:latin typeface="+mn-lt"/>
                <a:ea typeface="+mn-ea"/>
                <a:cs typeface="+mn-cs"/>
              </a:rPr>
              <a:t>intragastric</a:t>
            </a:r>
            <a:r>
              <a:rPr kumimoji="0" lang="en-US" sz="2900" b="0" i="0" u="none" strike="noStrike" kern="1200" cap="none" spc="0" normalizeH="0" baseline="0" noProof="0" dirty="0">
                <a:ln>
                  <a:noFill/>
                </a:ln>
                <a:solidFill>
                  <a:schemeClr val="tx1"/>
                </a:solidFill>
                <a:effectLst/>
                <a:uLnTx/>
                <a:uFillTx/>
                <a:latin typeface="+mn-lt"/>
                <a:ea typeface="+mn-ea"/>
                <a:cs typeface="+mn-cs"/>
              </a:rPr>
              <a:t> pressure and the probability of  </a:t>
            </a:r>
            <a:r>
              <a:rPr kumimoji="0" lang="en-US" sz="2900" b="0" i="0" u="none" strike="noStrike" kern="1200" cap="none" spc="0" normalizeH="0" baseline="0" noProof="0" dirty="0" err="1">
                <a:ln>
                  <a:noFill/>
                </a:ln>
                <a:solidFill>
                  <a:schemeClr val="tx1"/>
                </a:solidFill>
                <a:effectLst/>
                <a:uLnTx/>
                <a:uFillTx/>
                <a:latin typeface="+mn-lt"/>
                <a:ea typeface="+mn-ea"/>
                <a:cs typeface="+mn-cs"/>
              </a:rPr>
              <a:t>astrooesophageal</a:t>
            </a:r>
            <a:r>
              <a:rPr kumimoji="0" lang="en-US" sz="2900" b="0" i="0" u="none" strike="noStrike" kern="1200" cap="none" spc="0" normalizeH="0" baseline="0" noProof="0" dirty="0">
                <a:ln>
                  <a:noFill/>
                </a:ln>
                <a:solidFill>
                  <a:schemeClr val="tx1"/>
                </a:solidFill>
                <a:effectLst/>
                <a:uLnTx/>
                <a:uFillTx/>
                <a:latin typeface="+mn-lt"/>
                <a:ea typeface="+mn-ea"/>
                <a:cs typeface="+mn-cs"/>
              </a:rPr>
              <a:t> reflux .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r>
              <a:rPr kumimoji="0" lang="en-US" sz="2900" b="0" i="0" u="none" strike="noStrike" kern="1200" cap="none" spc="0" normalizeH="0" baseline="0" noProof="0" dirty="0">
                <a:ln>
                  <a:noFill/>
                </a:ln>
                <a:solidFill>
                  <a:schemeClr val="tx1"/>
                </a:solidFill>
                <a:effectLst/>
                <a:uLnTx/>
                <a:uFillTx/>
                <a:latin typeface="+mn-lt"/>
                <a:ea typeface="+mn-ea"/>
                <a:cs typeface="+mn-cs"/>
              </a:rPr>
              <a:t>Bolus feeding of more than 400 ml and rapid infusion may result in abdominal distension and discomfort.</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b="1" dirty="0"/>
              <a:t>TYPES OF FEEDING :</a:t>
            </a:r>
            <a:r>
              <a:rPr lang="en-US" dirty="0"/>
              <a:t> </a:t>
            </a:r>
          </a:p>
        </p:txBody>
      </p:sp>
      <p:sp>
        <p:nvSpPr>
          <p:cNvPr id="3" name="Content Placeholder 2"/>
          <p:cNvSpPr>
            <a:spLocks noGrp="1"/>
          </p:cNvSpPr>
          <p:nvPr>
            <p:ph sz="quarter" idx="1"/>
          </p:nvPr>
        </p:nvSpPr>
        <p:spPr>
          <a:xfrm>
            <a:off x="612648" y="1600200"/>
            <a:ext cx="4111752" cy="4495800"/>
          </a:xfrm>
        </p:spPr>
        <p:txBody>
          <a:bodyPr>
            <a:noAutofit/>
          </a:bodyPr>
          <a:lstStyle/>
          <a:p>
            <a:r>
              <a:rPr lang="en-US" sz="2400" b="1" dirty="0"/>
              <a:t>Continuous Feeding</a:t>
            </a:r>
            <a:endParaRPr lang="en-US" sz="2400" dirty="0"/>
          </a:p>
          <a:p>
            <a:r>
              <a:rPr lang="en-US" sz="2400" dirty="0"/>
              <a:t>Use feeding pump for administration of continuous feeds. Start with an initial slow rate of 10 to 40 ml/hour. Advance to the goal rate by increasing the rate by 10 to 20 ml/hour every 8-12 hours as tolerated.</a:t>
            </a:r>
          </a:p>
        </p:txBody>
      </p:sp>
      <p:pic>
        <p:nvPicPr>
          <p:cNvPr id="11267" name="Picture 3"/>
          <p:cNvPicPr>
            <a:picLocks noChangeAspect="1" noChangeArrowheads="1"/>
          </p:cNvPicPr>
          <p:nvPr/>
        </p:nvPicPr>
        <p:blipFill>
          <a:blip r:embed="rId2"/>
          <a:srcRect/>
          <a:stretch>
            <a:fillRect/>
          </a:stretch>
        </p:blipFill>
        <p:spPr bwMode="auto">
          <a:xfrm>
            <a:off x="4638675" y="1819275"/>
            <a:ext cx="4505325" cy="3133725"/>
          </a:xfrm>
          <a:prstGeom prst="rect">
            <a:avLst/>
          </a:prstGeom>
          <a:noFill/>
          <a:ln w="9525">
            <a:noFill/>
            <a:miter lim="800000"/>
            <a:headEnd/>
            <a:tailEnd/>
          </a:ln>
          <a:effectLst/>
        </p:spPr>
      </p:pic>
      <p:sp>
        <p:nvSpPr>
          <p:cNvPr id="6" name="TextBox 5"/>
          <p:cNvSpPr txBox="1"/>
          <p:nvPr/>
        </p:nvSpPr>
        <p:spPr>
          <a:xfrm>
            <a:off x="533400" y="4724400"/>
            <a:ext cx="8458200" cy="1752600"/>
          </a:xfrm>
          <a:prstGeom prst="rect">
            <a:avLst/>
          </a:prstGeom>
        </p:spPr>
        <p:txBody>
          <a:bodyPr vert="horz">
            <a:noAutofit/>
          </a:bodyPr>
          <a:lstStyle/>
          <a:p>
            <a:pPr marL="320040" indent="-320040">
              <a:spcBef>
                <a:spcPts val="700"/>
              </a:spcBef>
              <a:buClr>
                <a:schemeClr val="accent2"/>
              </a:buClr>
              <a:buSzPct val="60000"/>
              <a:buFont typeface="Wingdings" panose="05000000000000000000"/>
              <a:buChar char=""/>
            </a:pPr>
            <a:endParaRPr lang="en-US" sz="2400" dirty="0"/>
          </a:p>
          <a:p>
            <a:pPr marL="320040" indent="-320040">
              <a:spcBef>
                <a:spcPts val="700"/>
              </a:spcBef>
              <a:buClr>
                <a:schemeClr val="accent2"/>
              </a:buClr>
              <a:buSzPct val="60000"/>
              <a:buFont typeface="Wingdings" panose="05000000000000000000"/>
              <a:buChar char=""/>
            </a:pPr>
            <a:r>
              <a:rPr lang="en-US" sz="2400" dirty="0"/>
              <a:t>Continuous feeding is recommended for patients who are critically ill, receiving </a:t>
            </a:r>
            <a:r>
              <a:rPr lang="en-US" sz="2400" dirty="0" err="1"/>
              <a:t>jejunal</a:t>
            </a:r>
            <a:r>
              <a:rPr lang="en-US" sz="2400" dirty="0"/>
              <a:t> feedings; or patients who are unable to tolerate intermittent feedings. Pump-assisted delivery of </a:t>
            </a:r>
            <a:r>
              <a:rPr lang="en-US" sz="2400" dirty="0" err="1"/>
              <a:t>enteral</a:t>
            </a:r>
            <a:r>
              <a:rPr lang="en-US" sz="2400" dirty="0"/>
              <a:t> feeds is highly recommended for small-bowel feeding.</a:t>
            </a:r>
          </a:p>
          <a:p>
            <a:pPr marL="320040" indent="-320040">
              <a:spcBef>
                <a:spcPts val="700"/>
              </a:spcBef>
              <a:buClr>
                <a:schemeClr val="accent2"/>
              </a:buClr>
              <a:buSzPct val="60000"/>
              <a:buFont typeface="Wingdings" panose="05000000000000000000"/>
              <a:buChar char=""/>
            </a:pPr>
            <a:endParaRPr lang="en-US" sz="2400" dirty="0"/>
          </a:p>
          <a:p>
            <a:pPr marL="320040" indent="-320040">
              <a:spcBef>
                <a:spcPts val="700"/>
              </a:spcBef>
              <a:buClr>
                <a:schemeClr val="accent2"/>
              </a:buClr>
              <a:buSzPct val="60000"/>
              <a:buFont typeface="Wingdings" panose="05000000000000000000"/>
              <a:buChar char=""/>
            </a:pPr>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Feeding Intolerance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When patient shows signs of feeding intolerance such as nausea,</a:t>
            </a:r>
          </a:p>
          <a:p>
            <a:r>
              <a:rPr lang="en-US" dirty="0"/>
              <a:t>vomiting, abdominal distension and pain:</a:t>
            </a:r>
          </a:p>
          <a:p>
            <a:r>
              <a:rPr lang="en-US" dirty="0"/>
              <a:t>Perform a physical examination of the abdomen including</a:t>
            </a:r>
          </a:p>
          <a:p>
            <a:r>
              <a:rPr lang="en-US" dirty="0"/>
              <a:t>Assessment for presence of abdominal pain and bowel sounds.</a:t>
            </a:r>
          </a:p>
          <a:p>
            <a:r>
              <a:rPr lang="en-US" dirty="0"/>
              <a:t>Feeding should only be stopped abruptly for those patients who demonstrate overt regurgitation or aspiration.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Monitoring and Management of Gastro-intestinal Tolerance</a:t>
            </a:r>
            <a:endParaRPr lang="en-US" dirty="0"/>
          </a:p>
        </p:txBody>
      </p:sp>
      <p:sp>
        <p:nvSpPr>
          <p:cNvPr id="3" name="Content Placeholder 2"/>
          <p:cNvSpPr>
            <a:spLocks noGrp="1"/>
          </p:cNvSpPr>
          <p:nvPr>
            <p:ph sz="quarter" idx="1"/>
          </p:nvPr>
        </p:nvSpPr>
        <p:spPr/>
        <p:txBody>
          <a:bodyPr>
            <a:normAutofit fontScale="77500" lnSpcReduction="20000"/>
          </a:bodyPr>
          <a:lstStyle/>
          <a:p>
            <a:endParaRPr lang="en-US" dirty="0"/>
          </a:p>
          <a:p>
            <a:r>
              <a:rPr lang="en-US" dirty="0"/>
              <a:t>Gastric residual volume (GRV) should be checked 4-8 hourly in Continuously fed patients and before each intermittent feeding.</a:t>
            </a:r>
          </a:p>
          <a:p>
            <a:r>
              <a:rPr lang="en-US" dirty="0"/>
              <a:t>GRV greater than 200 ml should prompt careful bedside evaluation and initiation of appropriate feeding method and feeding volume. GRV reading should be evaluated in conjunction with physical examination for abdominal distension, absence of bowel sounds, and presence of nausea and vomiting.</a:t>
            </a:r>
          </a:p>
          <a:p>
            <a:r>
              <a:rPr lang="en-US" dirty="0"/>
              <a:t>A trend in GRV may be more important than an isolated high level of GRV.</a:t>
            </a:r>
          </a:p>
          <a:p>
            <a:r>
              <a:rPr lang="en-US" dirty="0"/>
              <a:t>There is no significant difference between returning and not returning gastric residuals.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DECLOGGING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Use warm water to </a:t>
            </a:r>
            <a:r>
              <a:rPr lang="en-US" dirty="0" err="1"/>
              <a:t>declogg</a:t>
            </a:r>
            <a:r>
              <a:rPr lang="en-US" dirty="0"/>
              <a:t> obstructed feeding tubes. If unsuccessful, pancreatic enzyme with sodium bicarbonate may be used.</a:t>
            </a:r>
          </a:p>
          <a:p>
            <a:r>
              <a:rPr lang="en-US" dirty="0"/>
              <a:t> </a:t>
            </a:r>
          </a:p>
          <a:p>
            <a:r>
              <a:rPr lang="en-US" dirty="0"/>
              <a:t>Warm water is the most effective </a:t>
            </a:r>
            <a:r>
              <a:rPr lang="en-US" dirty="0" err="1"/>
              <a:t>irrigant</a:t>
            </a:r>
            <a:r>
              <a:rPr lang="en-US" dirty="0"/>
              <a:t> in </a:t>
            </a:r>
            <a:r>
              <a:rPr lang="en-US" dirty="0" err="1"/>
              <a:t>declogging</a:t>
            </a:r>
            <a:r>
              <a:rPr lang="en-US" dirty="0"/>
              <a:t> blocked feeding tubes. However, a solution of digestive enzymes</a:t>
            </a:r>
          </a:p>
          <a:p>
            <a:r>
              <a:rPr lang="en-US" dirty="0"/>
              <a:t>(</a:t>
            </a:r>
            <a:r>
              <a:rPr lang="en-US" dirty="0" err="1"/>
              <a:t>pancrealipase</a:t>
            </a:r>
            <a:r>
              <a:rPr lang="en-US" dirty="0"/>
              <a:t>) mixed with sodium bicarbonate (to activate the</a:t>
            </a:r>
          </a:p>
          <a:p>
            <a:r>
              <a:rPr lang="en-US" dirty="0"/>
              <a:t>enzyme ) has been shown to be fairly effective in dissolving formula occlusions.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CONCLUSION:</a:t>
            </a:r>
            <a:endParaRPr lang="en-US" dirty="0"/>
          </a:p>
        </p:txBody>
      </p:sp>
      <p:sp>
        <p:nvSpPr>
          <p:cNvPr id="3" name="Content Placeholder 2"/>
          <p:cNvSpPr>
            <a:spLocks noGrp="1"/>
          </p:cNvSpPr>
          <p:nvPr>
            <p:ph sz="quarter" idx="1"/>
          </p:nvPr>
        </p:nvSpPr>
        <p:spPr/>
        <p:txBody>
          <a:bodyPr>
            <a:normAutofit fontScale="77500" lnSpcReduction="20000"/>
          </a:bodyPr>
          <a:lstStyle/>
          <a:p>
            <a:pPr>
              <a:buNone/>
            </a:pPr>
            <a:r>
              <a:rPr lang="en-US" b="1" dirty="0"/>
              <a:t> </a:t>
            </a:r>
            <a:endParaRPr lang="en-US" dirty="0"/>
          </a:p>
          <a:p>
            <a:pPr>
              <a:buNone/>
            </a:pPr>
            <a:r>
              <a:rPr lang="en-US" dirty="0"/>
              <a:t>Patients in the hospital, as well as home care settings, often require</a:t>
            </a:r>
          </a:p>
          <a:p>
            <a:pPr>
              <a:buNone/>
            </a:pPr>
            <a:r>
              <a:rPr lang="en-US" dirty="0"/>
              <a:t>nutritional supplementation with </a:t>
            </a:r>
            <a:r>
              <a:rPr lang="en-US" dirty="0" err="1"/>
              <a:t>enteral</a:t>
            </a:r>
            <a:r>
              <a:rPr lang="en-US" dirty="0"/>
              <a:t> feeding. </a:t>
            </a:r>
            <a:r>
              <a:rPr lang="en-US" dirty="0" err="1"/>
              <a:t>Enteral</a:t>
            </a:r>
            <a:r>
              <a:rPr lang="en-US" dirty="0"/>
              <a:t> feeding can</a:t>
            </a:r>
          </a:p>
          <a:p>
            <a:pPr>
              <a:buNone/>
            </a:pPr>
            <a:r>
              <a:rPr lang="en-US" dirty="0"/>
              <a:t>be administered via </a:t>
            </a:r>
            <a:r>
              <a:rPr lang="en-US" dirty="0" err="1"/>
              <a:t>nasogastric</a:t>
            </a:r>
            <a:r>
              <a:rPr lang="en-US" dirty="0"/>
              <a:t>, </a:t>
            </a:r>
            <a:r>
              <a:rPr lang="en-US" dirty="0" err="1"/>
              <a:t>nasoduodenal</a:t>
            </a:r>
            <a:r>
              <a:rPr lang="en-US" dirty="0"/>
              <a:t> and </a:t>
            </a:r>
            <a:r>
              <a:rPr lang="en-US" dirty="0" err="1"/>
              <a:t>nasojejunal</a:t>
            </a:r>
            <a:endParaRPr lang="en-US" dirty="0"/>
          </a:p>
          <a:p>
            <a:pPr>
              <a:buNone/>
            </a:pPr>
            <a:r>
              <a:rPr lang="en-US" dirty="0"/>
              <a:t>means. The focus of this clinical practice guideline is on the nursing</a:t>
            </a:r>
          </a:p>
          <a:p>
            <a:pPr>
              <a:buNone/>
            </a:pPr>
            <a:r>
              <a:rPr lang="en-US" dirty="0"/>
              <a:t>management of </a:t>
            </a:r>
            <a:r>
              <a:rPr lang="en-US" dirty="0" err="1"/>
              <a:t>nasogastric</a:t>
            </a:r>
            <a:r>
              <a:rPr lang="en-US" dirty="0"/>
              <a:t> tube feeding.</a:t>
            </a:r>
          </a:p>
          <a:p>
            <a:pPr>
              <a:buNone/>
            </a:pPr>
            <a:r>
              <a:rPr lang="en-US" dirty="0"/>
              <a:t> </a:t>
            </a:r>
          </a:p>
          <a:p>
            <a:pPr>
              <a:buNone/>
            </a:pPr>
            <a:r>
              <a:rPr lang="en-US" dirty="0" err="1"/>
              <a:t>Nasogastric</a:t>
            </a:r>
            <a:r>
              <a:rPr lang="en-US" dirty="0"/>
              <a:t> tube feeding may be accompanied by complications.</a:t>
            </a:r>
          </a:p>
          <a:p>
            <a:pPr>
              <a:buNone/>
            </a:pPr>
            <a:r>
              <a:rPr lang="en-US" dirty="0"/>
              <a:t>Thus, it is important for the practitioner to be aware of how to prevent</a:t>
            </a:r>
          </a:p>
          <a:p>
            <a:pPr>
              <a:buNone/>
            </a:pPr>
            <a:r>
              <a:rPr lang="en-US" dirty="0"/>
              <a:t>these complications so that </a:t>
            </a:r>
            <a:r>
              <a:rPr lang="en-US" dirty="0" err="1"/>
              <a:t>nasogastric</a:t>
            </a:r>
            <a:r>
              <a:rPr lang="en-US" dirty="0"/>
              <a:t> tube feeding can be</a:t>
            </a:r>
          </a:p>
          <a:p>
            <a:pPr>
              <a:buNone/>
            </a:pPr>
            <a:r>
              <a:rPr lang="en-US" dirty="0"/>
              <a:t>administered successfully and safely.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SUMMARY:</a:t>
            </a:r>
            <a:endParaRPr lang="en-US" dirty="0"/>
          </a:p>
        </p:txBody>
      </p:sp>
      <p:sp>
        <p:nvSpPr>
          <p:cNvPr id="3" name="Content Placeholder 2"/>
          <p:cNvSpPr>
            <a:spLocks noGrp="1"/>
          </p:cNvSpPr>
          <p:nvPr>
            <p:ph sz="quarter" idx="1"/>
          </p:nvPr>
        </p:nvSpPr>
        <p:spPr/>
        <p:txBody>
          <a:bodyPr/>
          <a:lstStyle/>
          <a:p>
            <a:pPr>
              <a:buNone/>
            </a:pPr>
            <a:endParaRPr lang="en-US" dirty="0"/>
          </a:p>
          <a:p>
            <a:r>
              <a:rPr lang="en-US" dirty="0"/>
              <a:t>Today we had demonstrate a </a:t>
            </a:r>
            <a:r>
              <a:rPr lang="en-US" dirty="0" err="1"/>
              <a:t>Nasogastric</a:t>
            </a:r>
            <a:r>
              <a:rPr lang="en-US" dirty="0"/>
              <a:t> tube insertion and feeding procedure through video clips and power point presentation. Here we summarized all the important parameters of the process of NGT including its definition, purposes, detailed procedure etc.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New folder\NGT.jpg"/>
          <p:cNvPicPr>
            <a:picLocks noGrp="1" noChangeAspect="1" noChangeArrowheads="1"/>
          </p:cNvPicPr>
          <p:nvPr>
            <p:ph sz="quarter" idx="1"/>
          </p:nvPr>
        </p:nvPicPr>
        <p:blipFill>
          <a:blip r:embed="rId2"/>
          <a:srcRect/>
          <a:stretch>
            <a:fillRect/>
          </a:stretch>
        </p:blipFill>
        <p:spPr bwMode="auto">
          <a:xfrm>
            <a:off x="1219200" y="1583595"/>
            <a:ext cx="6629400" cy="519820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DEFINITION OF NGT INSERTION</a:t>
            </a:r>
            <a:endParaRPr lang="en-US" sz="3200" dirty="0"/>
          </a:p>
        </p:txBody>
      </p:sp>
      <p:sp>
        <p:nvSpPr>
          <p:cNvPr id="3" name="Content Placeholder 2"/>
          <p:cNvSpPr>
            <a:spLocks noGrp="1"/>
          </p:cNvSpPr>
          <p:nvPr>
            <p:ph sz="quarter" idx="1"/>
          </p:nvPr>
        </p:nvSpPr>
        <p:spPr>
          <a:xfrm>
            <a:off x="0" y="1447800"/>
            <a:ext cx="8686800" cy="1219200"/>
          </a:xfrm>
        </p:spPr>
        <p:txBody>
          <a:bodyPr>
            <a:normAutofit/>
          </a:bodyPr>
          <a:lstStyle/>
          <a:p>
            <a:r>
              <a:rPr lang="en-US" dirty="0" err="1"/>
              <a:t>Naso</a:t>
            </a:r>
            <a:r>
              <a:rPr lang="en-US" dirty="0"/>
              <a:t>-gastric a method of introducing a tube through nose into stomach for therapeutic or diagnostic purpose.</a:t>
            </a:r>
          </a:p>
        </p:txBody>
      </p:sp>
      <p:pic>
        <p:nvPicPr>
          <p:cNvPr id="2050" name="Picture 2" descr="C:\Users\admin\Desktop\New folder\ng-tube.png"/>
          <p:cNvPicPr>
            <a:picLocks noChangeAspect="1" noChangeArrowheads="1"/>
          </p:cNvPicPr>
          <p:nvPr/>
        </p:nvPicPr>
        <p:blipFill>
          <a:blip r:embed="rId2"/>
          <a:srcRect/>
          <a:stretch>
            <a:fillRect/>
          </a:stretch>
        </p:blipFill>
        <p:spPr bwMode="auto">
          <a:xfrm>
            <a:off x="5257800" y="3581400"/>
            <a:ext cx="3810000" cy="2600325"/>
          </a:xfrm>
          <a:prstGeom prst="rect">
            <a:avLst/>
          </a:prstGeom>
          <a:noFill/>
        </p:spPr>
      </p:pic>
      <p:sp>
        <p:nvSpPr>
          <p:cNvPr id="5" name="Content Placeholder 2"/>
          <p:cNvSpPr txBox="1"/>
          <p:nvPr/>
        </p:nvSpPr>
        <p:spPr>
          <a:xfrm>
            <a:off x="0" y="2362200"/>
            <a:ext cx="5562600" cy="44958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r>
              <a:rPr kumimoji="0" lang="en-US" sz="2200" b="1" i="0" u="sng" strike="noStrike" kern="1200" cap="none" spc="0" normalizeH="0" baseline="0" noProof="0" dirty="0" err="1">
                <a:ln>
                  <a:noFill/>
                </a:ln>
                <a:solidFill>
                  <a:schemeClr val="tx1"/>
                </a:solidFill>
                <a:effectLst/>
                <a:uLnTx/>
                <a:uFillTx/>
                <a:latin typeface="+mn-lt"/>
                <a:ea typeface="+mn-ea"/>
                <a:cs typeface="+mn-cs"/>
              </a:rPr>
              <a:t>Naso</a:t>
            </a:r>
            <a:r>
              <a:rPr kumimoji="0" lang="en-US" sz="2200" b="1" i="0" u="sng" strike="noStrike" kern="1200" cap="none" spc="0" normalizeH="0" baseline="0" noProof="0" dirty="0">
                <a:ln>
                  <a:noFill/>
                </a:ln>
                <a:solidFill>
                  <a:schemeClr val="tx1"/>
                </a:solidFill>
                <a:effectLst/>
                <a:uLnTx/>
                <a:uFillTx/>
                <a:latin typeface="+mn-lt"/>
                <a:ea typeface="+mn-ea"/>
                <a:cs typeface="+mn-cs"/>
              </a:rPr>
              <a:t>-gastric feeding tube:- </a:t>
            </a:r>
            <a:endParaRPr kumimoji="0" lang="en-US" sz="2200" b="1" i="0" u="none" strike="noStrike" kern="1200" cap="none" spc="0" normalizeH="0" baseline="0" noProof="0" dirty="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r>
              <a:rPr kumimoji="0" lang="en-US" sz="2200" b="0" i="0" u="none" strike="noStrike" kern="1200" cap="none" spc="0" normalizeH="0" baseline="0" noProof="0" dirty="0">
                <a:ln>
                  <a:noFill/>
                </a:ln>
                <a:solidFill>
                  <a:schemeClr val="tx1"/>
                </a:solidFill>
                <a:effectLst/>
                <a:uLnTx/>
                <a:uFillTx/>
                <a:latin typeface="+mn-lt"/>
                <a:ea typeface="+mn-ea"/>
                <a:cs typeface="+mn-cs"/>
              </a:rPr>
              <a:t>Defined as between a 6 – 8 </a:t>
            </a:r>
            <a:r>
              <a:rPr kumimoji="0" lang="en-US" sz="2200" b="0" i="0" u="none" strike="noStrike" kern="1200" cap="none" spc="0" normalizeH="0" baseline="0" noProof="0" dirty="0" err="1">
                <a:ln>
                  <a:noFill/>
                </a:ln>
                <a:solidFill>
                  <a:schemeClr val="tx1"/>
                </a:solidFill>
                <a:effectLst/>
                <a:uLnTx/>
                <a:uFillTx/>
                <a:latin typeface="+mn-lt"/>
                <a:ea typeface="+mn-ea"/>
                <a:cs typeface="+mn-cs"/>
              </a:rPr>
              <a:t>french</a:t>
            </a:r>
            <a:r>
              <a:rPr kumimoji="0" lang="en-US" sz="2200" b="0" i="0" u="none" strike="noStrike" kern="1200" cap="none" spc="0" normalizeH="0" baseline="0" noProof="0" dirty="0">
                <a:ln>
                  <a:noFill/>
                </a:ln>
                <a:solidFill>
                  <a:schemeClr val="tx1"/>
                </a:solidFill>
                <a:effectLst/>
                <a:uLnTx/>
                <a:uFillTx/>
                <a:latin typeface="+mn-lt"/>
                <a:ea typeface="+mn-ea"/>
                <a:cs typeface="+mn-cs"/>
              </a:rPr>
              <a:t> gauge.  The length of the tube is measured in </a:t>
            </a:r>
            <a:r>
              <a:rPr kumimoji="0" lang="en-US" sz="2200" b="0" i="0" u="none" strike="noStrike" kern="1200" cap="none" spc="0" normalizeH="0" baseline="0" noProof="0" dirty="0" err="1">
                <a:ln>
                  <a:noFill/>
                </a:ln>
                <a:solidFill>
                  <a:schemeClr val="tx1"/>
                </a:solidFill>
                <a:effectLst/>
                <a:uLnTx/>
                <a:uFillTx/>
                <a:latin typeface="+mn-lt"/>
                <a:ea typeface="+mn-ea"/>
                <a:cs typeface="+mn-cs"/>
              </a:rPr>
              <a:t>cms</a:t>
            </a:r>
            <a:r>
              <a:rPr kumimoji="0" lang="en-US" sz="2200" b="0" i="0" u="none" strike="noStrike" kern="1200" cap="none" spc="0" normalizeH="0" baseline="0" noProof="0" dirty="0">
                <a:ln>
                  <a:noFill/>
                </a:ln>
                <a:solidFill>
                  <a:schemeClr val="tx1"/>
                </a:solidFill>
                <a:effectLst/>
                <a:uLnTx/>
                <a:uFillTx/>
                <a:latin typeface="+mn-lt"/>
                <a:ea typeface="+mn-ea"/>
                <a:cs typeface="+mn-cs"/>
              </a:rPr>
              <a:t> starting at the distal tip (stomach end = “0” </a:t>
            </a:r>
            <a:r>
              <a:rPr kumimoji="0" lang="en-US" sz="2200" b="0" i="0" u="none" strike="noStrike" kern="1200" cap="none" spc="0" normalizeH="0" baseline="0" noProof="0" dirty="0" err="1">
                <a:ln>
                  <a:noFill/>
                </a:ln>
                <a:solidFill>
                  <a:schemeClr val="tx1"/>
                </a:solidFill>
                <a:effectLst/>
                <a:uLnTx/>
                <a:uFillTx/>
                <a:latin typeface="+mn-lt"/>
                <a:ea typeface="+mn-ea"/>
                <a:cs typeface="+mn-cs"/>
              </a:rPr>
              <a:t>cms</a:t>
            </a:r>
            <a:r>
              <a:rPr kumimoji="0" lang="en-US" sz="2200" b="0" i="0" u="none" strike="noStrike" kern="1200" cap="none" spc="0" normalizeH="0" baseline="0" noProof="0" dirty="0">
                <a:ln>
                  <a:noFill/>
                </a:ln>
                <a:solidFill>
                  <a:schemeClr val="tx1"/>
                </a:solidFill>
                <a:effectLst/>
                <a:uLnTx/>
                <a:uFillTx/>
                <a:latin typeface="+mn-lt"/>
                <a:ea typeface="+mn-ea"/>
                <a:cs typeface="+mn-cs"/>
              </a:rPr>
              <a:t>).  The tube is made of silicone or polyurethane which is passed through the nostril via the </a:t>
            </a:r>
            <a:r>
              <a:rPr kumimoji="0" lang="en-US" sz="2200" b="0" i="0" u="none" strike="noStrike" kern="1200" cap="none" spc="0" normalizeH="0" baseline="0" noProof="0" dirty="0" err="1">
                <a:ln>
                  <a:noFill/>
                </a:ln>
                <a:solidFill>
                  <a:schemeClr val="tx1"/>
                </a:solidFill>
                <a:effectLst/>
                <a:uLnTx/>
                <a:uFillTx/>
                <a:latin typeface="+mn-lt"/>
                <a:ea typeface="+mn-ea"/>
                <a:cs typeface="+mn-cs"/>
              </a:rPr>
              <a:t>naso</a:t>
            </a:r>
            <a:r>
              <a:rPr kumimoji="0" lang="en-US" sz="2200" b="0" i="0" u="none" strike="noStrike" kern="1200" cap="none" spc="0" normalizeH="0" baseline="0" noProof="0" dirty="0">
                <a:ln>
                  <a:noFill/>
                </a:ln>
                <a:solidFill>
                  <a:schemeClr val="tx1"/>
                </a:solidFill>
                <a:effectLst/>
                <a:uLnTx/>
                <a:uFillTx/>
                <a:latin typeface="+mn-lt"/>
                <a:ea typeface="+mn-ea"/>
                <a:cs typeface="+mn-cs"/>
              </a:rPr>
              <a:t>-pharynx into the </a:t>
            </a:r>
            <a:r>
              <a:rPr kumimoji="0" lang="en-US" sz="2200" b="0" i="0" u="none" strike="noStrike" kern="1200" cap="none" spc="0" normalizeH="0" baseline="0" noProof="0" dirty="0" err="1">
                <a:ln>
                  <a:noFill/>
                </a:ln>
                <a:solidFill>
                  <a:schemeClr val="tx1"/>
                </a:solidFill>
                <a:effectLst/>
                <a:uLnTx/>
                <a:uFillTx/>
                <a:latin typeface="+mn-lt"/>
                <a:ea typeface="+mn-ea"/>
                <a:cs typeface="+mn-cs"/>
              </a:rPr>
              <a:t>oesophagus</a:t>
            </a:r>
            <a:r>
              <a:rPr kumimoji="0" lang="en-US" sz="2200" b="0" i="0" u="none" strike="noStrike" kern="1200" cap="none" spc="0" normalizeH="0" baseline="0" noProof="0" dirty="0">
                <a:ln>
                  <a:noFill/>
                </a:ln>
                <a:solidFill>
                  <a:schemeClr val="tx1"/>
                </a:solidFill>
                <a:effectLst/>
                <a:uLnTx/>
                <a:uFillTx/>
                <a:latin typeface="+mn-lt"/>
                <a:ea typeface="+mn-ea"/>
                <a:cs typeface="+mn-cs"/>
              </a:rPr>
              <a:t>, then stomach.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a:t>
            </a:r>
            <a:r>
              <a:rPr kumimoji="0" lang="en-US" sz="2200" b="0" i="0" u="none" strike="noStrike" kern="1200" cap="none" spc="0" normalizeH="0" baseline="0" noProof="0" dirty="0" err="1">
                <a:ln>
                  <a:noFill/>
                </a:ln>
                <a:solidFill>
                  <a:schemeClr val="tx1"/>
                </a:solidFill>
                <a:effectLst/>
                <a:uLnTx/>
                <a:uFillTx/>
                <a:latin typeface="+mn-lt"/>
                <a:ea typeface="+mn-ea"/>
                <a:cs typeface="+mn-cs"/>
              </a:rPr>
              <a:t>Nasogastric</a:t>
            </a:r>
            <a:r>
              <a:rPr kumimoji="0" lang="en-US" sz="2200" b="0" i="0" u="none" strike="noStrike" kern="1200" cap="none" spc="0" normalizeH="0" baseline="0" noProof="0" dirty="0">
                <a:ln>
                  <a:noFill/>
                </a:ln>
                <a:solidFill>
                  <a:schemeClr val="tx1"/>
                </a:solidFill>
                <a:effectLst/>
                <a:uLnTx/>
                <a:uFillTx/>
                <a:latin typeface="+mn-lt"/>
                <a:ea typeface="+mn-ea"/>
                <a:cs typeface="+mn-cs"/>
              </a:rPr>
              <a:t> tubes used for the purpose of feeding must be radio-opaque throughout their length and have externally visible length markings.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PURPOSE OF NGT INSERTION :</a:t>
            </a:r>
            <a:r>
              <a:rPr lang="en-US" dirty="0"/>
              <a:t/>
            </a:r>
            <a:br>
              <a:rPr lang="en-US" dirty="0"/>
            </a:br>
            <a:endParaRPr lang="en-US" dirty="0"/>
          </a:p>
        </p:txBody>
      </p:sp>
      <p:sp>
        <p:nvSpPr>
          <p:cNvPr id="3" name="Content Placeholder 2"/>
          <p:cNvSpPr>
            <a:spLocks noGrp="1"/>
          </p:cNvSpPr>
          <p:nvPr>
            <p:ph sz="quarter" idx="1"/>
          </p:nvPr>
        </p:nvSpPr>
        <p:spPr/>
        <p:txBody>
          <a:bodyPr/>
          <a:lstStyle/>
          <a:p>
            <a:pPr lvl="0"/>
            <a:r>
              <a:rPr lang="en-US" dirty="0"/>
              <a:t>To feed with fluids when oral intake is not possible</a:t>
            </a:r>
          </a:p>
          <a:p>
            <a:pPr lvl="0"/>
            <a:r>
              <a:rPr lang="en-US" dirty="0"/>
              <a:t>To dilute and remove consumed position.</a:t>
            </a:r>
          </a:p>
          <a:p>
            <a:pPr lvl="0"/>
            <a:r>
              <a:rPr lang="en-US" dirty="0"/>
              <a:t>To </a:t>
            </a:r>
            <a:r>
              <a:rPr lang="en-US" dirty="0" err="1"/>
              <a:t>instil</a:t>
            </a:r>
            <a:r>
              <a:rPr lang="en-US" dirty="0"/>
              <a:t> ice cold solution to control gastric bleeding.</a:t>
            </a:r>
          </a:p>
          <a:p>
            <a:pPr lvl="0"/>
            <a:r>
              <a:rPr lang="en-US" dirty="0"/>
              <a:t>To prevent stress on operated site by decompressing </a:t>
            </a:r>
          </a:p>
          <a:p>
            <a:pPr lvl="0"/>
            <a:r>
              <a:rPr lang="en-US" dirty="0"/>
              <a:t>To relieve vomiting and distention</a:t>
            </a:r>
          </a:p>
          <a:p>
            <a:pPr lvl="0"/>
            <a:r>
              <a:rPr lang="en-US" dirty="0"/>
              <a:t>To collect gastric juice for diagnostic purposes.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DUTIES AND RESPONSIBILITIES :</a:t>
            </a:r>
          </a:p>
        </p:txBody>
      </p:sp>
      <p:sp>
        <p:nvSpPr>
          <p:cNvPr id="3" name="Content Placeholder 2"/>
          <p:cNvSpPr>
            <a:spLocks noGrp="1"/>
          </p:cNvSpPr>
          <p:nvPr>
            <p:ph sz="quarter" idx="1"/>
          </p:nvPr>
        </p:nvSpPr>
        <p:spPr>
          <a:xfrm>
            <a:off x="612648" y="1600200"/>
            <a:ext cx="8153400" cy="5105400"/>
          </a:xfrm>
        </p:spPr>
        <p:txBody>
          <a:bodyPr>
            <a:normAutofit fontScale="85000" lnSpcReduction="20000"/>
          </a:bodyPr>
          <a:lstStyle/>
          <a:p>
            <a:pPr lvl="0">
              <a:buNone/>
            </a:pPr>
            <a:r>
              <a:rPr lang="en-US" b="1" u="sng" dirty="0"/>
              <a:t>Medical Staff:-</a:t>
            </a:r>
            <a:endParaRPr lang="en-US" dirty="0"/>
          </a:p>
          <a:p>
            <a:r>
              <a:rPr lang="en-US" dirty="0"/>
              <a:t>The decision to commence artificial nutrition via a </a:t>
            </a:r>
            <a:r>
              <a:rPr lang="en-US" dirty="0" err="1"/>
              <a:t>naso</a:t>
            </a:r>
            <a:r>
              <a:rPr lang="en-US" dirty="0"/>
              <a:t>-gastric tube is a medical decision to be made in conjunction with the patient, the patients’ family and members of the MDT. </a:t>
            </a:r>
          </a:p>
          <a:p>
            <a:r>
              <a:rPr lang="en-US" dirty="0"/>
              <a:t>Before a decision is made to insert a </a:t>
            </a:r>
            <a:r>
              <a:rPr lang="en-US" dirty="0" err="1"/>
              <a:t>naso</a:t>
            </a:r>
            <a:r>
              <a:rPr lang="en-US" dirty="0"/>
              <a:t>-gastric tube, an assessment is undertaken to identify if </a:t>
            </a:r>
            <a:r>
              <a:rPr lang="en-US" dirty="0" err="1"/>
              <a:t>nasogastric</a:t>
            </a:r>
            <a:r>
              <a:rPr lang="en-US" dirty="0"/>
              <a:t> feeding is appropriate for the patient, and the rationale for any decisions is recorded in the patients’ medical notes.</a:t>
            </a:r>
          </a:p>
          <a:p>
            <a:endParaRPr lang="en-US" dirty="0"/>
          </a:p>
          <a:p>
            <a:pPr lvl="0">
              <a:buNone/>
            </a:pPr>
            <a:r>
              <a:rPr lang="en-US" b="1" u="sng" dirty="0"/>
              <a:t>Radiology Department:</a:t>
            </a:r>
            <a:endParaRPr lang="en-US" dirty="0"/>
          </a:p>
          <a:p>
            <a:r>
              <a:rPr lang="en-US" dirty="0"/>
              <a:t>Radiographers:- are responsible for ensuring that the </a:t>
            </a:r>
            <a:r>
              <a:rPr lang="en-US" dirty="0" err="1"/>
              <a:t>nasogastric</a:t>
            </a:r>
            <a:r>
              <a:rPr lang="en-US" dirty="0"/>
              <a:t> tube can be clearly seen on the x-ray to be used to confirm tube position.</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…..DUTIES AND RESPONSIBILITIES</a:t>
            </a:r>
          </a:p>
        </p:txBody>
      </p:sp>
      <p:sp>
        <p:nvSpPr>
          <p:cNvPr id="3" name="Content Placeholder 2"/>
          <p:cNvSpPr>
            <a:spLocks noGrp="1"/>
          </p:cNvSpPr>
          <p:nvPr>
            <p:ph sz="quarter" idx="1"/>
          </p:nvPr>
        </p:nvSpPr>
        <p:spPr/>
        <p:txBody>
          <a:bodyPr>
            <a:normAutofit fontScale="70000" lnSpcReduction="20000"/>
          </a:bodyPr>
          <a:lstStyle/>
          <a:p>
            <a:pPr lvl="0">
              <a:buNone/>
            </a:pPr>
            <a:r>
              <a:rPr lang="en-US" b="1" u="sng" dirty="0"/>
              <a:t>Healthcare Professionals (including Registered Nurses)</a:t>
            </a:r>
            <a:endParaRPr lang="en-US" dirty="0"/>
          </a:p>
          <a:p>
            <a:r>
              <a:rPr lang="en-US" dirty="0"/>
              <a:t>Healthcare Professionals are responsible for establishing the gastric placement of NGTs prior  to their use and to document this using the NG checking chart.</a:t>
            </a:r>
          </a:p>
          <a:p>
            <a:r>
              <a:rPr lang="en-US" dirty="0"/>
              <a:t> It is the responsibility of the Healthcare Professional to develop and maintain their own level of   care.</a:t>
            </a:r>
          </a:p>
          <a:p>
            <a:pPr lvl="0">
              <a:buNone/>
            </a:pPr>
            <a:endParaRPr lang="en-US" b="1" u="sng" dirty="0"/>
          </a:p>
          <a:p>
            <a:pPr lvl="0">
              <a:buNone/>
            </a:pPr>
            <a:r>
              <a:rPr lang="en-US" b="1" u="sng" dirty="0"/>
              <a:t>Clinical Nutrition Nurse Specialists(CNNS):</a:t>
            </a:r>
            <a:endParaRPr lang="en-US" dirty="0"/>
          </a:p>
          <a:p>
            <a:r>
              <a:rPr lang="en-US" dirty="0"/>
              <a:t>CNNS team is responsible for providing training and education to PHT staff on the insertion and management of </a:t>
            </a:r>
            <a:r>
              <a:rPr lang="en-US" dirty="0" err="1"/>
              <a:t>nasogastric</a:t>
            </a:r>
            <a:r>
              <a:rPr lang="en-US" dirty="0"/>
              <a:t> feeding tubes.</a:t>
            </a:r>
          </a:p>
          <a:p>
            <a:r>
              <a:rPr lang="en-US" dirty="0"/>
              <a:t> Clinical Nutrition Nurse Specialists in conjunction with Modern Matrons, Ward Managers, and Practice development Nurses and Clinical Educators are responsible for the management and Implementation of this policy.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219200"/>
          </a:xfrm>
        </p:spPr>
        <p:txBody>
          <a:bodyPr>
            <a:normAutofit fontScale="90000"/>
          </a:bodyPr>
          <a:lstStyle/>
          <a:p>
            <a:r>
              <a:rPr lang="en-US" b="1" dirty="0"/>
              <a:t>EQUIPMENT REQUIRED FOR NGT INSERTION PROCESS:</a:t>
            </a:r>
            <a:endParaRPr lang="en-US" dirty="0"/>
          </a:p>
        </p:txBody>
      </p:sp>
      <p:sp>
        <p:nvSpPr>
          <p:cNvPr id="3" name="Content Placeholder 2"/>
          <p:cNvSpPr>
            <a:spLocks noGrp="1"/>
          </p:cNvSpPr>
          <p:nvPr>
            <p:ph sz="quarter" idx="1"/>
          </p:nvPr>
        </p:nvSpPr>
        <p:spPr>
          <a:xfrm>
            <a:off x="0" y="1447800"/>
            <a:ext cx="4572000" cy="4724400"/>
          </a:xfrm>
        </p:spPr>
        <p:txBody>
          <a:bodyPr>
            <a:noAutofit/>
          </a:bodyPr>
          <a:lstStyle/>
          <a:p>
            <a:pPr>
              <a:buNone/>
            </a:pPr>
            <a:r>
              <a:rPr lang="en-US" sz="2800" b="1" u="sng" dirty="0"/>
              <a:t>A tray containing-</a:t>
            </a:r>
          </a:p>
          <a:p>
            <a:pPr lvl="0"/>
            <a:r>
              <a:rPr lang="en-US" sz="2800" dirty="0"/>
              <a:t>Drainage bag or </a:t>
            </a:r>
            <a:r>
              <a:rPr lang="en-US" sz="2800" dirty="0" err="1"/>
              <a:t>enteral</a:t>
            </a:r>
            <a:r>
              <a:rPr lang="en-US" sz="2800" dirty="0"/>
              <a:t> administration set, if needed</a:t>
            </a:r>
          </a:p>
          <a:p>
            <a:pPr lvl="0"/>
            <a:r>
              <a:rPr lang="en-US" sz="2800" dirty="0"/>
              <a:t>Non sterile disposable gloves / PPE</a:t>
            </a:r>
          </a:p>
          <a:p>
            <a:pPr lvl="0"/>
            <a:r>
              <a:rPr lang="en-US" sz="2800" dirty="0"/>
              <a:t>Oral /</a:t>
            </a:r>
            <a:r>
              <a:rPr lang="en-US" sz="2800" dirty="0" err="1"/>
              <a:t>enteral</a:t>
            </a:r>
            <a:r>
              <a:rPr lang="en-US" sz="2800" dirty="0"/>
              <a:t> syringe 20ml or 50ml x 2</a:t>
            </a:r>
          </a:p>
          <a:p>
            <a:r>
              <a:rPr lang="en-US" sz="2800" dirty="0"/>
              <a:t>pH indicator strips - non bleeding</a:t>
            </a:r>
          </a:p>
          <a:p>
            <a:pPr lvl="0"/>
            <a:endParaRPr lang="en-US" sz="2800" dirty="0"/>
          </a:p>
          <a:p>
            <a:pPr>
              <a:buNone/>
            </a:pPr>
            <a:endParaRPr lang="en-US" sz="2800" dirty="0"/>
          </a:p>
        </p:txBody>
      </p:sp>
      <p:sp>
        <p:nvSpPr>
          <p:cNvPr id="5" name="Content Placeholder 2"/>
          <p:cNvSpPr txBox="1"/>
          <p:nvPr/>
        </p:nvSpPr>
        <p:spPr>
          <a:xfrm>
            <a:off x="4724400" y="1524000"/>
            <a:ext cx="4419600" cy="45720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Lubricant (water soluble)</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Safety pin (to attach tube to clothing)</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Vomit bowl</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Tissue &amp; towel / absorbent sheet</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Char char=""/>
              <a:defRPr/>
            </a:pPr>
            <a:r>
              <a:rPr kumimoji="0" lang="en-US" sz="2800" b="0" i="0" u="none" strike="noStrike" kern="1200" cap="none" spc="0" normalizeH="0" baseline="0" noProof="0" dirty="0">
                <a:ln>
                  <a:noFill/>
                </a:ln>
                <a:solidFill>
                  <a:schemeClr val="tx1"/>
                </a:solidFill>
                <a:effectLst/>
                <a:uLnTx/>
                <a:uFillTx/>
                <a:latin typeface="+mn-lt"/>
                <a:ea typeface="+mn-ea"/>
                <a:cs typeface="+mn-cs"/>
              </a:rPr>
              <a:t>Adhesive tape (</a:t>
            </a:r>
            <a:r>
              <a:rPr kumimoji="0" lang="en-US" sz="2800" b="0" i="0" u="none" strike="noStrike" kern="1200" cap="none" spc="0" normalizeH="0" baseline="0" noProof="0" dirty="0" err="1">
                <a:ln>
                  <a:noFill/>
                </a:ln>
                <a:solidFill>
                  <a:schemeClr val="tx1"/>
                </a:solidFill>
                <a:effectLst/>
                <a:uLnTx/>
                <a:uFillTx/>
                <a:latin typeface="+mn-lt"/>
                <a:ea typeface="+mn-ea"/>
                <a:cs typeface="+mn-cs"/>
              </a:rPr>
              <a:t>Fixomul</a:t>
            </a:r>
            <a:r>
              <a:rPr kumimoji="0" lang="en-US" sz="2800" b="0" i="0" u="none" strike="noStrike" kern="1200" cap="none" spc="0" normalizeH="0" baseline="0" noProof="0" dirty="0">
                <a:ln>
                  <a:noFill/>
                </a:ln>
                <a:solidFill>
                  <a:schemeClr val="tx1"/>
                </a:solidFill>
                <a:effectLst/>
                <a:uLnTx/>
                <a:uFillTx/>
                <a:latin typeface="+mn-lt"/>
                <a:ea typeface="+mn-ea"/>
                <a:cs typeface="+mn-cs"/>
              </a:rPr>
              <a:t> or similar)</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anose="05000000000000000000"/>
              <a:buNone/>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EQUIPMENT REQUIRED FOR NGT INSERTION PROCESS:</a:t>
            </a:r>
            <a:endParaRPr lang="en-US" dirty="0"/>
          </a:p>
        </p:txBody>
      </p:sp>
      <p:pic>
        <p:nvPicPr>
          <p:cNvPr id="4098" name="Picture 2" descr="C:\Users\admin\Desktop\New folder\ngt-materials2.jpg"/>
          <p:cNvPicPr>
            <a:picLocks noGrp="1" noChangeAspect="1" noChangeArrowheads="1"/>
          </p:cNvPicPr>
          <p:nvPr>
            <p:ph sz="quarter" idx="1"/>
          </p:nvPr>
        </p:nvPicPr>
        <p:blipFill>
          <a:blip r:embed="rId2"/>
          <a:srcRect/>
          <a:stretch>
            <a:fillRect/>
          </a:stretch>
        </p:blipFill>
        <p:spPr bwMode="auto">
          <a:xfrm>
            <a:off x="879475" y="1981200"/>
            <a:ext cx="7620000" cy="3733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TotalTime>
  <Words>1621</Words>
  <Application>Microsoft Macintosh PowerPoint</Application>
  <PresentationFormat>On-screen Show (4:3)</PresentationFormat>
  <Paragraphs>159</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Median</vt:lpstr>
      <vt:lpstr>Nasogastric Tube Insertion and Feeding  A nasogastric tube is a narrow bore tube passed into the stomach via the nose. It is used for short- or medium-term nutritional support, and also for aspiration of stomach contents</vt:lpstr>
      <vt:lpstr>Introduction :</vt:lpstr>
      <vt:lpstr>PowerPoint Presentation</vt:lpstr>
      <vt:lpstr>DEFINITION OF NGT INSERTION</vt:lpstr>
      <vt:lpstr>PURPOSE OF NGT INSERTION : </vt:lpstr>
      <vt:lpstr>DUTIES AND RESPONSIBILITIES :</vt:lpstr>
      <vt:lpstr>…..DUTIES AND RESPONSIBILITIES</vt:lpstr>
      <vt:lpstr>EQUIPMENT REQUIRED FOR NGT INSERTION PROCESS:</vt:lpstr>
      <vt:lpstr>EQUIPMENT REQUIRED FOR NGT INSERTION PROCESS:</vt:lpstr>
      <vt:lpstr>EQUIPMENT REQUIRED FOR NGT INSERTION PROCESS:</vt:lpstr>
      <vt:lpstr>PROCEDURE- NASOGASTIC INSERTION  :</vt:lpstr>
      <vt:lpstr>PROCEDURE- NASOGASTIC INSERTION  :</vt:lpstr>
      <vt:lpstr>NASOGASTRIC TUBE FEEDING  (NGT FEEDING) </vt:lpstr>
      <vt:lpstr>Introduction :</vt:lpstr>
      <vt:lpstr>DEFINITION : </vt:lpstr>
      <vt:lpstr>ALGORITHM FOR MANAGEMENT OF NGT FEEDING :</vt:lpstr>
      <vt:lpstr>VISUAL CHARACTERISTICS OF FEEDING TUBE ASPIRATES :</vt:lpstr>
      <vt:lpstr>Frequency in Checking Placement</vt:lpstr>
      <vt:lpstr>Maintaining Tube Patency :</vt:lpstr>
      <vt:lpstr>PREPARATION OF FORMULA FEEDS AND DELIVERY SYSTEM :</vt:lpstr>
      <vt:lpstr>FEEDING POSITION :</vt:lpstr>
      <vt:lpstr>TYPES OF FEEDING :</vt:lpstr>
      <vt:lpstr>…TYPES OF FEEDING : </vt:lpstr>
      <vt:lpstr>Management of Feeding Intolerance</vt:lpstr>
      <vt:lpstr>Monitoring and Management of Gastro-intestinal Tolerance</vt:lpstr>
      <vt:lpstr>DECLOGGING :</vt:lpstr>
      <vt:lpstr>CONCLUSION: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Mithun kumar</cp:lastModifiedBy>
  <cp:revision>68</cp:revision>
  <dcterms:created xsi:type="dcterms:W3CDTF">2016-11-27T11:14:00Z</dcterms:created>
  <dcterms:modified xsi:type="dcterms:W3CDTF">2017-01-27T04:13:37Z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1033-10.2.0.5811</vt:lpwstr>
  </property>
</Properties>
</file>